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5" r:id="rId4"/>
    <p:sldId id="257" r:id="rId5"/>
    <p:sldId id="258" r:id="rId6"/>
    <p:sldId id="260" r:id="rId7"/>
    <p:sldId id="262" r:id="rId8"/>
    <p:sldId id="263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160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5DF-9BE5-4CBC-8F4E-CD2A5398860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CDC-0B49-4AB3-A9A7-EBFF0CF41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465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5DF-9BE5-4CBC-8F4E-CD2A5398860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CDC-0B49-4AB3-A9A7-EBFF0CF41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2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5DF-9BE5-4CBC-8F4E-CD2A5398860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CDC-0B49-4AB3-A9A7-EBFF0CF41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862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5DF-9BE5-4CBC-8F4E-CD2A5398860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CDC-0B49-4AB3-A9A7-EBFF0CF41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377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5DF-9BE5-4CBC-8F4E-CD2A5398860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CDC-0B49-4AB3-A9A7-EBFF0CF41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123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5DF-9BE5-4CBC-8F4E-CD2A5398860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CDC-0B49-4AB3-A9A7-EBFF0CF41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50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5DF-9BE5-4CBC-8F4E-CD2A5398860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CDC-0B49-4AB3-A9A7-EBFF0CF41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549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5DF-9BE5-4CBC-8F4E-CD2A5398860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CDC-0B49-4AB3-A9A7-EBFF0CF41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00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5DF-9BE5-4CBC-8F4E-CD2A5398860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CDC-0B49-4AB3-A9A7-EBFF0CF41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105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5DF-9BE5-4CBC-8F4E-CD2A5398860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CDC-0B49-4AB3-A9A7-EBFF0CF41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045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15DF-9BE5-4CBC-8F4E-CD2A5398860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CDC-0B49-4AB3-A9A7-EBFF0CF41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514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15DF-9BE5-4CBC-8F4E-CD2A5398860C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CDC-0B49-4AB3-A9A7-EBFF0CF412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776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418744"/>
            <a:ext cx="8156427" cy="58966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МБДОУ МО г. Краснодар «Детский сад № 162»</a:t>
            </a:r>
            <a:endParaRPr lang="ru-RU" sz="3200" dirty="0">
              <a:solidFill>
                <a:srgbClr val="5C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279" y="1905709"/>
            <a:ext cx="88790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Важность мирной профессии «</a:t>
            </a:r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ВОСПИТАТЕЛЬ»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в дни суровых испытаний. </a:t>
            </a:r>
          </a:p>
          <a:p>
            <a:pPr algn="ctr"/>
            <a:endParaRPr lang="ru-RU" sz="2800" dirty="0" smtClean="0">
              <a:solidFill>
                <a:srgbClr val="5C0000"/>
              </a:solidFill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Образовательная  деятельность </a:t>
            </a:r>
            <a:r>
              <a:rPr lang="ru-RU" sz="2800" dirty="0" smtClean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организована </a:t>
            </a:r>
          </a:p>
          <a:p>
            <a:pPr algn="ctr"/>
            <a:r>
              <a:rPr lang="ru-RU" sz="2800" dirty="0" smtClean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в </a:t>
            </a:r>
            <a:r>
              <a:rPr lang="ru-RU" sz="2800" dirty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рамках реализации </a:t>
            </a:r>
            <a:r>
              <a:rPr lang="ru-RU" sz="2800" dirty="0" smtClean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МИП</a:t>
            </a:r>
          </a:p>
          <a:p>
            <a:pPr algn="ctr"/>
            <a:endParaRPr lang="ru-RU" sz="2800" dirty="0">
              <a:solidFill>
                <a:srgbClr val="5C0000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11739" y="5856270"/>
            <a:ext cx="3712621" cy="1001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Подготовила: </a:t>
            </a:r>
            <a:r>
              <a:rPr lang="ru-RU" sz="2000" dirty="0" err="1" smtClean="0">
                <a:solidFill>
                  <a:srgbClr val="5C0000"/>
                </a:solidFill>
                <a:latin typeface="Constantia" panose="02030602050306030303" pitchFamily="18" charset="0"/>
              </a:rPr>
              <a:t>Дейнега</a:t>
            </a:r>
            <a:r>
              <a:rPr lang="ru-RU" sz="20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 И.А.</a:t>
            </a:r>
          </a:p>
          <a:p>
            <a:r>
              <a:rPr lang="ru-RU" sz="20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музыкальный руководитель</a:t>
            </a:r>
            <a:endParaRPr lang="ru-RU" sz="2000" dirty="0">
              <a:solidFill>
                <a:srgbClr val="5C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5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215757"/>
            <a:ext cx="8948791" cy="6642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300" dirty="0">
              <a:solidFill>
                <a:srgbClr val="5C0000"/>
              </a:solidFill>
              <a:latin typeface="Constantia" panose="02030602050306030303" pitchFamily="18" charset="0"/>
            </a:endParaRPr>
          </a:p>
        </p:txBody>
      </p:sp>
      <p:pic>
        <p:nvPicPr>
          <p:cNvPr id="2051" name="Picture 3" descr="C:\Users\User\Desktop\Фотоальбом\Ветераны\IMG_20190208_1003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572" t="37959" r="6103" b="-1811"/>
          <a:stretch>
            <a:fillRect/>
          </a:stretch>
        </p:blipFill>
        <p:spPr bwMode="auto">
          <a:xfrm>
            <a:off x="2116183" y="4110857"/>
            <a:ext cx="5066663" cy="274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ownloads\7bfcc2e4-db37-4af4-a2dc-065a0d2d397b.jpg"/>
          <p:cNvPicPr>
            <a:picLocks noChangeAspect="1" noChangeArrowheads="1"/>
          </p:cNvPicPr>
          <p:nvPr/>
        </p:nvPicPr>
        <p:blipFill>
          <a:blip r:embed="rId4"/>
          <a:srcRect l="-1758" t="1173"/>
          <a:stretch>
            <a:fillRect/>
          </a:stretch>
        </p:blipFill>
        <p:spPr bwMode="auto">
          <a:xfrm>
            <a:off x="4517099" y="809897"/>
            <a:ext cx="4626901" cy="337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ownloads\5dbd1447-31ec-4422-a764-3173ad8ae3c7.jpg"/>
          <p:cNvPicPr>
            <a:picLocks noChangeAspect="1" noChangeArrowheads="1"/>
          </p:cNvPicPr>
          <p:nvPr/>
        </p:nvPicPr>
        <p:blipFill>
          <a:blip r:embed="rId5"/>
          <a:srcRect l="28725" t="19150"/>
          <a:stretch>
            <a:fillRect/>
          </a:stretch>
        </p:blipFill>
        <p:spPr bwMode="auto">
          <a:xfrm>
            <a:off x="0" y="679268"/>
            <a:ext cx="4072401" cy="346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89796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5C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Педагоги-ветераны</a:t>
            </a:r>
            <a:endParaRPr lang="ru-RU" sz="2400" b="1" dirty="0">
              <a:solidFill>
                <a:srgbClr val="5C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5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215757"/>
            <a:ext cx="8948791" cy="6642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300" dirty="0">
              <a:solidFill>
                <a:srgbClr val="5C000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2277980"/>
            <a:ext cx="877503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5C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Приглашаем </a:t>
            </a:r>
          </a:p>
          <a:p>
            <a:pPr algn="ctr"/>
            <a:r>
              <a:rPr lang="ru-RU" sz="4400" b="1" dirty="0" smtClean="0">
                <a:solidFill>
                  <a:srgbClr val="5C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сотрудничеству!</a:t>
            </a:r>
          </a:p>
          <a:p>
            <a:pPr algn="ctr"/>
            <a:endParaRPr lang="ru-RU" sz="4400" b="1" dirty="0" smtClean="0">
              <a:solidFill>
                <a:srgbClr val="5C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5C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телефон: 2-513-796</a:t>
            </a:r>
            <a:endParaRPr lang="en-US" sz="2400" b="1" dirty="0" smtClean="0">
              <a:solidFill>
                <a:srgbClr val="5C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5C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Почта  </a:t>
            </a:r>
            <a:r>
              <a:rPr lang="en-US" sz="2400" b="1" dirty="0" smtClean="0">
                <a:solidFill>
                  <a:srgbClr val="5C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sadikloris162@mail.ru </a:t>
            </a:r>
            <a:endParaRPr lang="ru-RU" sz="2400" b="1" dirty="0" smtClean="0">
              <a:solidFill>
                <a:srgbClr val="5C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5C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5C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 smtClean="0">
              <a:solidFill>
                <a:srgbClr val="5C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 smtClean="0">
              <a:solidFill>
                <a:srgbClr val="5C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5C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5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4661" y="4078840"/>
            <a:ext cx="8610416" cy="263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solidFill>
                <a:srgbClr val="5C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95901" y="236306"/>
            <a:ext cx="7952198" cy="144865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  <a:ea typeface="Cambria Math" pitchFamily="18" charset="0"/>
              </a:rPr>
              <a:t>Реализация цикла </a:t>
            </a:r>
            <a:br>
              <a:rPr lang="ru-RU" b="1" dirty="0" smtClean="0">
                <a:solidFill>
                  <a:srgbClr val="002060"/>
                </a:solidFill>
                <a:latin typeface="Constantia" pitchFamily="18" charset="0"/>
                <a:ea typeface="Cambria Math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  <a:ea typeface="Cambria Math" pitchFamily="18" charset="0"/>
              </a:rPr>
              <a:t>мероприятий по кластерам:</a:t>
            </a:r>
            <a:br>
              <a:rPr lang="ru-RU" b="1" dirty="0" smtClean="0">
                <a:solidFill>
                  <a:srgbClr val="002060"/>
                </a:solidFill>
                <a:latin typeface="Constantia" pitchFamily="18" charset="0"/>
                <a:ea typeface="Cambria Math" pitchFamily="18" charset="0"/>
              </a:rPr>
            </a:br>
            <a:endParaRPr lang="ru-RU" b="1" dirty="0">
              <a:solidFill>
                <a:srgbClr val="002060"/>
              </a:solidFill>
              <a:latin typeface="Constantia" pitchFamily="18" charset="0"/>
              <a:ea typeface="Cambria Math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1801" y="1818526"/>
            <a:ext cx="69864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5C0000"/>
                </a:solidFill>
                <a:latin typeface="Constantia" pitchFamily="18" charset="0"/>
              </a:rPr>
              <a:t>«</a:t>
            </a:r>
            <a:r>
              <a:rPr lang="ru-RU" sz="2800" b="1" dirty="0" smtClean="0">
                <a:solidFill>
                  <a:srgbClr val="5C0000"/>
                </a:solidFill>
                <a:latin typeface="Constantia" pitchFamily="18" charset="0"/>
              </a:rPr>
              <a:t>Я – успешный педагог» </a:t>
            </a:r>
          </a:p>
          <a:p>
            <a:pPr algn="ctr"/>
            <a:r>
              <a:rPr lang="ru-RU" sz="2800" dirty="0" smtClean="0">
                <a:solidFill>
                  <a:srgbClr val="5C0000"/>
                </a:solidFill>
                <a:latin typeface="Constantia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работающие педагоги </a:t>
            </a:r>
          </a:p>
          <a:p>
            <a:pPr algn="ctr"/>
            <a:endParaRPr lang="ru-RU" sz="2800" dirty="0" smtClean="0">
              <a:solidFill>
                <a:srgbClr val="5C0000"/>
              </a:solidFill>
              <a:latin typeface="Constant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5C0000"/>
                </a:solidFill>
                <a:latin typeface="Constantia" pitchFamily="18" charset="0"/>
              </a:rPr>
              <a:t>«Я – будущий педагог» 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старшие дошкольники</a:t>
            </a:r>
          </a:p>
          <a:p>
            <a:pPr algn="ctr"/>
            <a:endParaRPr lang="ru-RU" sz="2800" dirty="0" smtClean="0">
              <a:solidFill>
                <a:srgbClr val="5C0000"/>
              </a:solidFill>
              <a:latin typeface="Constant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5C0000"/>
                </a:solidFill>
                <a:latin typeface="Constantia" pitchFamily="18" charset="0"/>
              </a:rPr>
              <a:t>«Кто такой педагог?»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родители воспитанников </a:t>
            </a:r>
            <a:endParaRPr lang="ru-RU" sz="28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2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4661" y="4746661"/>
            <a:ext cx="8610416" cy="1962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Чем </a:t>
            </a:r>
            <a:r>
              <a:rPr lang="ru-RU" sz="3200" dirty="0">
                <a:solidFill>
                  <a:srgbClr val="5C0000"/>
                </a:solidFill>
                <a:latin typeface="Constantia" panose="02030602050306030303" pitchFamily="18" charset="0"/>
              </a:rPr>
              <a:t>дальше от нас это время, тем более очевидна правда о подвиге воспитателей, сумевших сохранить детям </a:t>
            </a:r>
            <a:r>
              <a:rPr lang="ru-RU" sz="32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детство.</a:t>
            </a:r>
            <a:endParaRPr lang="ru-RU" sz="3200" dirty="0">
              <a:solidFill>
                <a:srgbClr val="5C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9328" y="202987"/>
            <a:ext cx="8156427" cy="5896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АКТУАЛЬНОСТЬ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80" y="792647"/>
            <a:ext cx="6122372" cy="405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462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1"/>
            <a:ext cx="8948791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ctr"/>
            <a:r>
              <a:rPr lang="ru-RU" sz="33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развитие </a:t>
            </a:r>
            <a:r>
              <a:rPr lang="ru-RU" sz="3300" dirty="0">
                <a:solidFill>
                  <a:srgbClr val="5C0000"/>
                </a:solidFill>
                <a:latin typeface="Constantia" panose="02030602050306030303" pitchFamily="18" charset="0"/>
              </a:rPr>
              <a:t>у </a:t>
            </a:r>
            <a:r>
              <a:rPr lang="ru-RU" sz="33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педагогов, родителей дошкольников, активной </a:t>
            </a:r>
            <a:r>
              <a:rPr lang="ru-RU" sz="3300" dirty="0">
                <a:solidFill>
                  <a:srgbClr val="5C0000"/>
                </a:solidFill>
                <a:latin typeface="Constantia" panose="02030602050306030303" pitchFamily="18" charset="0"/>
              </a:rPr>
              <a:t>гражданской позиции и </a:t>
            </a:r>
            <a:r>
              <a:rPr lang="ru-RU" sz="33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патриотизма </a:t>
            </a:r>
            <a:r>
              <a:rPr lang="ru-RU" sz="3300" dirty="0">
                <a:solidFill>
                  <a:srgbClr val="5C0000"/>
                </a:solidFill>
                <a:latin typeface="Constantia" panose="02030602050306030303" pitchFamily="18" charset="0"/>
              </a:rPr>
              <a:t>на основе исторических фактов.</a:t>
            </a:r>
            <a:br>
              <a:rPr lang="ru-RU" sz="3300" dirty="0">
                <a:solidFill>
                  <a:srgbClr val="5C0000"/>
                </a:solidFill>
                <a:latin typeface="Constantia" panose="02030602050306030303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Задачи: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3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познакомить </a:t>
            </a:r>
            <a:r>
              <a:rPr lang="ru-RU" sz="33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педагогов с </a:t>
            </a:r>
            <a:r>
              <a:rPr lang="ru-RU" sz="33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воспитательной </a:t>
            </a:r>
            <a:r>
              <a:rPr lang="ru-RU" sz="33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работой </a:t>
            </a:r>
            <a:r>
              <a:rPr lang="ru-RU" sz="3300" dirty="0">
                <a:solidFill>
                  <a:srgbClr val="5C0000"/>
                </a:solidFill>
                <a:latin typeface="Constantia" panose="02030602050306030303" pitchFamily="18" charset="0"/>
              </a:rPr>
              <a:t>детских садов в годы </a:t>
            </a:r>
            <a:r>
              <a:rPr lang="ru-RU" sz="33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войны</a:t>
            </a:r>
            <a:r>
              <a:rPr lang="ru-RU" sz="3300" dirty="0">
                <a:solidFill>
                  <a:srgbClr val="5C0000"/>
                </a:solidFill>
                <a:latin typeface="Constantia" panose="02030602050306030303" pitchFamily="18" charset="0"/>
              </a:rPr>
              <a:t>; </a:t>
            </a:r>
            <a:endParaRPr lang="ru-RU" sz="3300" dirty="0" smtClean="0">
              <a:solidFill>
                <a:srgbClr val="5C0000"/>
              </a:solidFill>
              <a:latin typeface="Constantia" panose="0203060205030603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3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расширять </a:t>
            </a:r>
            <a:r>
              <a:rPr lang="ru-RU" sz="3300" dirty="0">
                <a:solidFill>
                  <a:srgbClr val="5C0000"/>
                </a:solidFill>
                <a:latin typeface="Constantia" panose="02030602050306030303" pitchFamily="18" charset="0"/>
              </a:rPr>
              <a:t>представления </a:t>
            </a:r>
            <a:r>
              <a:rPr lang="ru-RU" sz="33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дошкольников               </a:t>
            </a:r>
            <a:r>
              <a:rPr lang="ru-RU" sz="33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о важности мирной профессии; </a:t>
            </a:r>
            <a:endParaRPr lang="ru-RU" sz="3300" dirty="0" smtClean="0">
              <a:solidFill>
                <a:srgbClr val="5C0000"/>
              </a:solidFill>
              <a:latin typeface="Constantia" panose="0203060205030603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3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воспитывать </a:t>
            </a:r>
            <a:r>
              <a:rPr lang="ru-RU" sz="3300" dirty="0">
                <a:solidFill>
                  <a:srgbClr val="5C0000"/>
                </a:solidFill>
                <a:latin typeface="Constantia" panose="02030602050306030303" pitchFamily="18" charset="0"/>
              </a:rPr>
              <a:t>уважительное отношение </a:t>
            </a:r>
            <a:r>
              <a:rPr lang="ru-RU" sz="33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                   к профессии</a:t>
            </a:r>
            <a:r>
              <a:rPr lang="ru-RU" sz="3300" dirty="0">
                <a:solidFill>
                  <a:srgbClr val="5C0000"/>
                </a:solidFill>
                <a:latin typeface="Constantia" panose="02030602050306030303" pitchFamily="18" charset="0"/>
              </a:rPr>
              <a:t> </a:t>
            </a:r>
            <a:r>
              <a:rPr lang="ru-RU" sz="33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«Воспитатель».</a:t>
            </a:r>
            <a:endParaRPr lang="ru-RU" sz="3300" dirty="0">
              <a:solidFill>
                <a:srgbClr val="5C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9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215757"/>
            <a:ext cx="8948791" cy="6642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300" dirty="0">
              <a:solidFill>
                <a:srgbClr val="5C0000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8779" y="456388"/>
            <a:ext cx="701040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ТИХИЙ ПОДВИГ ВОСПИТАТЕЛЕЙ</a:t>
            </a:r>
            <a:endParaRPr lang="ru-RU" sz="2800" b="1" dirty="0">
              <a:solidFill>
                <a:srgbClr val="002060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https://topwar.ru/uploads/posts/2017-01/1484502505_x0fmnuyqarw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68" y="1106906"/>
            <a:ext cx="4507832" cy="320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395537"/>
            <a:ext cx="89487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Много творческой инициативы проявляли воспитатели, </a:t>
            </a:r>
            <a:r>
              <a:rPr lang="ru-RU" sz="2400" dirty="0" smtClean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    чтобы </a:t>
            </a:r>
            <a:r>
              <a:rPr lang="ru-RU" sz="2400" dirty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всеми способами отвлечь детей от тягот жизни и скрасит их существования. </a:t>
            </a:r>
            <a:r>
              <a:rPr lang="ru-RU" sz="2400" dirty="0" smtClean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Дать </a:t>
            </a:r>
            <a:r>
              <a:rPr lang="ru-RU" sz="2400" dirty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детям радость, </a:t>
            </a:r>
            <a:r>
              <a:rPr lang="ru-RU" sz="2400" dirty="0" smtClean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вернуть </a:t>
            </a:r>
            <a:r>
              <a:rPr lang="ru-RU" sz="2400" dirty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им детский смех – это способ отвлечения от тяжелой действительности с исключительной силой реализовался </a:t>
            </a:r>
            <a:r>
              <a:rPr lang="ru-RU" sz="2400" dirty="0" smtClean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путём </a:t>
            </a:r>
            <a:r>
              <a:rPr lang="ru-RU" sz="2400" dirty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проведения </a:t>
            </a:r>
            <a:r>
              <a:rPr lang="ru-RU" sz="2400" dirty="0" smtClean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детских праздников.</a:t>
            </a:r>
            <a:endParaRPr lang="ru-RU" sz="2400" dirty="0">
              <a:solidFill>
                <a:srgbClr val="5C0000"/>
              </a:solidFill>
              <a:latin typeface="Constantia" panose="0203060205030603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162177"/>
            <a:ext cx="4748271" cy="315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261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215757"/>
            <a:ext cx="8948791" cy="6642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300" dirty="0">
              <a:solidFill>
                <a:srgbClr val="5C0000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193" y="215758"/>
            <a:ext cx="906180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КАК РАБОТАЛИ ДЕТСКИЕ </a:t>
            </a:r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САДЫ </a:t>
            </a:r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В ГОДЫ ВОЙНЫ</a:t>
            </a:r>
            <a:endParaRPr lang="ru-RU" sz="2800" b="1" dirty="0">
              <a:solidFill>
                <a:srgbClr val="002060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Как работали детские сады в годы ВОВ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67" r="3926" b="8758"/>
          <a:stretch/>
        </p:blipFill>
        <p:spPr bwMode="auto">
          <a:xfrm>
            <a:off x="1479478" y="844453"/>
            <a:ext cx="6513816" cy="434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7128" y="5185549"/>
            <a:ext cx="87792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1500"/>
              </a:spcAft>
            </a:pPr>
            <a:r>
              <a:rPr lang="ru-RU" sz="2000" dirty="0" smtClean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В некоторых </a:t>
            </a:r>
            <a:r>
              <a:rPr lang="ru-RU" sz="2000" dirty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садиках сотрудницы организовывали подсобное хозяйство. </a:t>
            </a:r>
            <a:r>
              <a:rPr lang="ru-RU" sz="2000" dirty="0" smtClean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Другие </a:t>
            </a:r>
            <a:r>
              <a:rPr lang="ru-RU" sz="2000" dirty="0">
                <a:solidFill>
                  <a:srgbClr val="5C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же сотрудницы организовывали небольшие фермы, на которых выращивали свиней, коров и птицу. За счет собственной изобретательности, воспитатели спасали от голода тысячи детей.</a:t>
            </a:r>
            <a:endParaRPr lang="ru-RU" sz="2000" dirty="0">
              <a:solidFill>
                <a:srgbClr val="5C0000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3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215757"/>
            <a:ext cx="8948791" cy="6642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300" dirty="0">
              <a:solidFill>
                <a:srgbClr val="5C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86" y="5466293"/>
            <a:ext cx="89796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5C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– </a:t>
            </a:r>
            <a:r>
              <a:rPr lang="ru-RU" sz="4400" b="1" dirty="0">
                <a:solidFill>
                  <a:srgbClr val="5C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solidFill>
                  <a:srgbClr val="5C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теплушка»</a:t>
            </a:r>
            <a:r>
              <a:rPr lang="ru-RU" sz="2400" b="1" dirty="0" smtClean="0">
                <a:solidFill>
                  <a:srgbClr val="5C0000"/>
                </a:solidFill>
                <a:latin typeface="PetersburgC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5C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14" y="0"/>
            <a:ext cx="7168426" cy="537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274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215757"/>
            <a:ext cx="8948791" cy="6642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300" dirty="0">
              <a:solidFill>
                <a:srgbClr val="5C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8312" y="5776991"/>
            <a:ext cx="6492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Детсад под землей</a:t>
            </a:r>
            <a:r>
              <a:rPr lang="ru-RU" sz="4400" dirty="0" smtClean="0">
                <a:solidFill>
                  <a:srgbClr val="5C0000"/>
                </a:solidFill>
                <a:latin typeface="Constantia" panose="02030602050306030303" pitchFamily="18" charset="0"/>
              </a:rPr>
              <a:t> </a:t>
            </a:r>
            <a:endParaRPr lang="ru-RU" sz="4400" dirty="0">
              <a:solidFill>
                <a:srgbClr val="5C0000"/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Рисунок 5" descr="https://ped-kopilka.ru/upload/blogs/2766_6241c5d2a78bf47511d9b937a9cf1937.jpg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96" y="0"/>
            <a:ext cx="7079380" cy="549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779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215757"/>
            <a:ext cx="8948791" cy="6642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300" dirty="0">
              <a:solidFill>
                <a:srgbClr val="5C00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438997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5C0000"/>
                </a:solidFill>
                <a:latin typeface="Constantia" pitchFamily="18" charset="0"/>
              </a:rPr>
              <a:t>У каждого ребёнка </a:t>
            </a:r>
            <a:r>
              <a:rPr lang="ru-RU" sz="2400" dirty="0" smtClean="0">
                <a:solidFill>
                  <a:srgbClr val="5C0000"/>
                </a:solidFill>
                <a:latin typeface="Constantia" pitchFamily="18" charset="0"/>
              </a:rPr>
              <a:t>на фронте был кто – то из родных, и среди детей часто возникали разговоры о папах, о письмах, полученных от них, об их наградах. И конечно воспитательница проявляла интерес, принимала участие в разговорах, радовалась вместе со своими воспитанниками.</a:t>
            </a:r>
            <a:endParaRPr lang="ru-RU" sz="2400" dirty="0">
              <a:solidFill>
                <a:srgbClr val="5C0000"/>
              </a:solidFill>
              <a:latin typeface="Constant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8" t="6517" r="2809" b="7640"/>
          <a:stretch/>
        </p:blipFill>
        <p:spPr>
          <a:xfrm>
            <a:off x="2729758" y="249380"/>
            <a:ext cx="5861906" cy="405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ownloads\2766_c47fe155325a8410e5f59a857f5c3cd3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86328">
            <a:off x="0" y="1455958"/>
            <a:ext cx="3108960" cy="204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784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242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МБДОУ МО г. Краснодар «Детский сад № 162»</vt:lpstr>
      <vt:lpstr>  Реализация цикла  мероприятий по кластерам: </vt:lpstr>
      <vt:lpstr>АКТУАЛЬНОСТЬ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2021-01-10T10:08:43Z</dcterms:created>
  <dcterms:modified xsi:type="dcterms:W3CDTF">2021-01-13T10:27:45Z</dcterms:modified>
</cp:coreProperties>
</file>