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90" r:id="rId3"/>
    <p:sldId id="259" r:id="rId4"/>
    <p:sldId id="260" r:id="rId5"/>
    <p:sldId id="294" r:id="rId6"/>
    <p:sldId id="258" r:id="rId7"/>
    <p:sldId id="305" r:id="rId8"/>
    <p:sldId id="293" r:id="rId9"/>
    <p:sldId id="300" r:id="rId10"/>
    <p:sldId id="266" r:id="rId11"/>
    <p:sldId id="306" r:id="rId12"/>
    <p:sldId id="27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47" autoAdjust="0"/>
    <p:restoredTop sz="94660"/>
  </p:normalViewPr>
  <p:slideViewPr>
    <p:cSldViewPr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978A0-50D6-4430-A7ED-33007B6E7AD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340E7-C581-4C56-B313-AABAA4238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01CE208-4064-4354-B7E6-25997374117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4041908-52C1-44A0-A740-DA317D6E3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300" y="2357430"/>
            <a:ext cx="8573700" cy="1785950"/>
          </a:xfrm>
        </p:spPr>
        <p:txBody>
          <a:bodyPr/>
          <a:lstStyle/>
          <a:p>
            <a:pPr algn="ctr"/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«ПРЕВРАЩАЙТЕ                                      ЗАТРУДНЕНИЯ В ЗАДАЧИ!»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ТЕХНОЛОГИЯ ТЬЮТОРСКОГО СОПРОВОЖДЕНИЯ ПЕДАГОГОВ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643446"/>
            <a:ext cx="8215370" cy="17958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Выступающие: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Германова </a:t>
            </a:r>
            <a:r>
              <a:rPr lang="ru-RU" sz="2400" dirty="0" smtClean="0">
                <a:solidFill>
                  <a:srgbClr val="002060"/>
                </a:solidFill>
              </a:rPr>
              <a:t>Анна Георгиевна, </a:t>
            </a:r>
          </a:p>
          <a:p>
            <a:pPr algn="r"/>
            <a:r>
              <a:rPr lang="ru-RU" sz="2400" dirty="0" err="1" smtClean="0">
                <a:solidFill>
                  <a:srgbClr val="002060"/>
                </a:solidFill>
              </a:rPr>
              <a:t>Дейнега</a:t>
            </a:r>
            <a:r>
              <a:rPr lang="ru-RU" sz="2400" dirty="0" smtClean="0">
                <a:solidFill>
                  <a:srgbClr val="002060"/>
                </a:solidFill>
              </a:rPr>
              <a:t> Инна Александровна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МБДОУ МО г. Краснодар «Детский сад № 162»</a:t>
            </a:r>
          </a:p>
          <a:p>
            <a:pPr algn="just"/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39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857760"/>
            <a:ext cx="814393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 «У меня есть идея», «Мои находки»,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 «Могу поделиться», 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«Для тех, кому интересно…», «Что, где, когда?»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Users\User\Desktop\Фотоальбом\фото Иннуся\IMG-20180316-WA0037.jpg"/>
          <p:cNvPicPr>
            <a:picLocks noChangeAspect="1" noChangeArrowheads="1"/>
          </p:cNvPicPr>
          <p:nvPr/>
        </p:nvPicPr>
        <p:blipFill>
          <a:blip r:embed="rId2"/>
          <a:srcRect l="2329" t="12422" r="3337"/>
          <a:stretch>
            <a:fillRect/>
          </a:stretch>
        </p:blipFill>
        <p:spPr bwMode="auto">
          <a:xfrm>
            <a:off x="1357290" y="357166"/>
            <a:ext cx="636110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553598" cy="11910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Тьютор</a:t>
            </a:r>
            <a:r>
              <a:rPr lang="ru-RU" sz="3600" b="1" dirty="0" smtClean="0">
                <a:solidFill>
                  <a:srgbClr val="C00000"/>
                </a:solidFill>
              </a:rPr>
              <a:t> должен владеть специальными компетенциями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48" y="1643050"/>
            <a:ext cx="8354670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способность </a:t>
            </a:r>
            <a:r>
              <a:rPr lang="ru-RU" sz="3200" dirty="0">
                <a:solidFill>
                  <a:srgbClr val="002060"/>
                </a:solidFill>
              </a:rPr>
              <a:t>мотивировать сопровождаемого на образовательную деятельность;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способность организовывать события и активизировать сопровождаемого;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</a:rPr>
              <a:t>способность </a:t>
            </a:r>
            <a:r>
              <a:rPr lang="ru-RU" sz="3200" dirty="0">
                <a:solidFill>
                  <a:srgbClr val="002060"/>
                </a:solidFill>
              </a:rPr>
              <a:t>аккумулировать ресурсы, необходимые для решения поставленных задач сопровождаемого;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способность решать нестандартные </a:t>
            </a:r>
            <a:r>
              <a:rPr lang="ru-RU" sz="3200" dirty="0" smtClean="0">
                <a:solidFill>
                  <a:srgbClr val="002060"/>
                </a:solidFill>
              </a:rPr>
              <a:t>задачи.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406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638924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Результативность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182846" cy="4688524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5100" dirty="0" smtClean="0"/>
              <a:t> </a:t>
            </a:r>
            <a:r>
              <a:rPr lang="ru-RU" sz="5100" dirty="0" smtClean="0">
                <a:solidFill>
                  <a:srgbClr val="002060"/>
                </a:solidFill>
              </a:rPr>
              <a:t>разработаны </a:t>
            </a:r>
            <a:r>
              <a:rPr lang="ru-RU" sz="5100" dirty="0">
                <a:solidFill>
                  <a:srgbClr val="002060"/>
                </a:solidFill>
              </a:rPr>
              <a:t>карты индивидуального образовательного маршрута каждого </a:t>
            </a:r>
            <a:r>
              <a:rPr lang="ru-RU" sz="5100" dirty="0" smtClean="0">
                <a:solidFill>
                  <a:srgbClr val="002060"/>
                </a:solidFill>
              </a:rPr>
              <a:t> педагога</a:t>
            </a:r>
            <a:r>
              <a:rPr lang="ru-RU" sz="5100" dirty="0">
                <a:solidFill>
                  <a:srgbClr val="002060"/>
                </a:solidFill>
              </a:rPr>
              <a:t>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5100" dirty="0" smtClean="0">
                <a:solidFill>
                  <a:srgbClr val="002060"/>
                </a:solidFill>
              </a:rPr>
              <a:t> разработана </a:t>
            </a:r>
            <a:r>
              <a:rPr lang="ru-RU" sz="5100" dirty="0">
                <a:solidFill>
                  <a:srgbClr val="002060"/>
                </a:solidFill>
              </a:rPr>
              <a:t>система активного взаимодействия </a:t>
            </a:r>
            <a:r>
              <a:rPr lang="ru-RU" sz="5100" dirty="0" smtClean="0">
                <a:solidFill>
                  <a:srgbClr val="002060"/>
                </a:solidFill>
              </a:rPr>
              <a:t>педагогов-наставников как </a:t>
            </a:r>
            <a:r>
              <a:rPr lang="ru-RU" sz="5100" dirty="0" err="1">
                <a:solidFill>
                  <a:srgbClr val="002060"/>
                </a:solidFill>
              </a:rPr>
              <a:t>тьюторов</a:t>
            </a:r>
            <a:r>
              <a:rPr lang="ru-RU" sz="5100" dirty="0">
                <a:solidFill>
                  <a:srgbClr val="002060"/>
                </a:solidFill>
              </a:rPr>
              <a:t> для обеспечения адекватного партнерства; 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5100" dirty="0" smtClean="0">
                <a:solidFill>
                  <a:srgbClr val="002060"/>
                </a:solidFill>
              </a:rPr>
              <a:t> у педагогов </a:t>
            </a:r>
            <a:r>
              <a:rPr lang="ru-RU" sz="5100" dirty="0">
                <a:solidFill>
                  <a:srgbClr val="002060"/>
                </a:solidFill>
              </a:rPr>
              <a:t>сформирована потребность в постоянном пополнении педагогических знаний, формируется гибкость мышления, умение моделировать и прогнозировать </a:t>
            </a:r>
            <a:r>
              <a:rPr lang="ru-RU" sz="5100" dirty="0" smtClean="0">
                <a:solidFill>
                  <a:srgbClr val="002060"/>
                </a:solidFill>
              </a:rPr>
              <a:t>образовательный </a:t>
            </a:r>
            <a:r>
              <a:rPr lang="ru-RU" sz="5100" dirty="0">
                <a:solidFill>
                  <a:srgbClr val="002060"/>
                </a:solidFill>
              </a:rPr>
              <a:t>процесс.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7338962" cy="24288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Желаем                                  творческих успехов 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52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3572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900" dirty="0" smtClean="0">
                <a:solidFill>
                  <a:srgbClr val="C00000"/>
                </a:solidFill>
              </a:rPr>
              <a:t>Идея технологии</a:t>
            </a:r>
            <a:endParaRPr lang="ru-RU" sz="49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43050"/>
            <a:ext cx="8568951" cy="45720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заключается в формировании инициативной, творчески   активной личности педагога,  потребности  к самообразованию и повышению профессионального мастерства, практических навыков работы с детьми и их родителями, коллегами, обучение планированию образовательного процесса с учётом личностно-ориентированного обучения.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22213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170240" cy="1428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Цель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8577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Построение индивидуальной программы профессионального роста педагогов, определение внешних и внутренних ресурсов для достижения поставленных результатов, создание мотивации к реализации личностного потенциала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1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357982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135764" cy="26432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32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выстроить </a:t>
            </a:r>
            <a:r>
              <a:rPr lang="ru-RU" sz="2800" dirty="0">
                <a:solidFill>
                  <a:srgbClr val="002060"/>
                </a:solidFill>
              </a:rPr>
              <a:t>схемы образовательных маршрутов для индивидуализации процесса повышения профессиональной компетентности педагогов;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разработать </a:t>
            </a:r>
            <a:r>
              <a:rPr lang="ru-RU" sz="2800" dirty="0">
                <a:solidFill>
                  <a:srgbClr val="002060"/>
                </a:solidFill>
              </a:rPr>
              <a:t>систему взаимодействия педагогов – наставников как </a:t>
            </a:r>
            <a:r>
              <a:rPr lang="ru-RU" sz="2800" dirty="0" err="1">
                <a:solidFill>
                  <a:srgbClr val="002060"/>
                </a:solidFill>
              </a:rPr>
              <a:t>тьюторов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для </a:t>
            </a:r>
            <a:r>
              <a:rPr lang="ru-RU" sz="2800" dirty="0">
                <a:solidFill>
                  <a:srgbClr val="002060"/>
                </a:solidFill>
              </a:rPr>
              <a:t>обеспечения </a:t>
            </a:r>
            <a:r>
              <a:rPr lang="ru-RU" sz="2800" dirty="0" smtClean="0">
                <a:solidFill>
                  <a:srgbClr val="002060"/>
                </a:solidFill>
              </a:rPr>
              <a:t>партнерства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919" t="9050" r="9734" b="16049"/>
          <a:stretch>
            <a:fillRect/>
          </a:stretch>
        </p:blipFill>
        <p:spPr bwMode="auto">
          <a:xfrm>
            <a:off x="4714876" y="4071942"/>
            <a:ext cx="3857652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 l="5505" t="7233" r="5538" b="15787"/>
          <a:stretch>
            <a:fillRect/>
          </a:stretch>
        </p:blipFill>
        <p:spPr bwMode="auto">
          <a:xfrm>
            <a:off x="500034" y="4071942"/>
            <a:ext cx="392909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851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429132"/>
            <a:ext cx="821537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Тьюторское</a:t>
            </a:r>
            <a:r>
              <a:rPr lang="ru-RU" sz="2800" b="1" dirty="0" smtClean="0">
                <a:solidFill>
                  <a:srgbClr val="002060"/>
                </a:solidFill>
              </a:rPr>
              <a:t> сопровождение </a:t>
            </a:r>
            <a:r>
              <a:rPr lang="ru-RU" sz="2800" dirty="0" smtClean="0">
                <a:solidFill>
                  <a:srgbClr val="002060"/>
                </a:solidFill>
              </a:rPr>
              <a:t>– это деятельность, направленная на создание и обеспечение условий инициативного образовательного движения и профессионального развития. 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User\Downloads\97c146e5-b3e0-4be7-ad39-273c7d3781f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"/>
            <a:ext cx="6786610" cy="41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541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66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Проблемы и трудности педагогов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Clr>
                <a:srgbClr val="C00000"/>
              </a:buClr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проявление потребности                                в профессиональном совершенствовании                      и развитии.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к своей профессиональной деятельности не как к призванию. Ориентировка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подражание авторитетным коллегам, вследствие осознания дефицита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мастерства.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91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C00000"/>
                </a:solidFill>
              </a:rPr>
              <a:t>Т</a:t>
            </a: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ьюторское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сопровождение – как  процесс индивидуализации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57256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Создание 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психологически комфортных условий для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профессионального самоопределения и  самореализации;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Оказание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всесторонней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помощи при решении вопросов, возникающих в процессе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обучения, трудоустройства;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Привлечение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решению задач реализации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программ на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основе сотрудничества и педагогического сотворчества;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16386" name="Picture 2" descr="http://novosticlub.ru/wp-content/uploads/2013/05/icon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524635"/>
            <a:ext cx="1928794" cy="133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blob:https://web.whatsapp.com/f839c925-d465-4066-ace9-84e39d99171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ownloads\91cc51aa-4fae-491f-bc50-ca8d3d1bd4f9.jpg"/>
          <p:cNvPicPr>
            <a:picLocks noChangeAspect="1" noChangeArrowheads="1"/>
          </p:cNvPicPr>
          <p:nvPr/>
        </p:nvPicPr>
        <p:blipFill>
          <a:blip r:embed="rId2"/>
          <a:srcRect l="23636" t="31364" r="1818" b="15454"/>
          <a:stretch>
            <a:fillRect/>
          </a:stretch>
        </p:blipFill>
        <p:spPr bwMode="auto">
          <a:xfrm>
            <a:off x="285720" y="642918"/>
            <a:ext cx="4341200" cy="412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User\Downloads\542fcc35-aa7a-4de5-be4d-1074a5c554fd.jpg"/>
          <p:cNvPicPr>
            <a:picLocks noChangeAspect="1" noChangeArrowheads="1"/>
          </p:cNvPicPr>
          <p:nvPr/>
        </p:nvPicPr>
        <p:blipFill>
          <a:blip r:embed="rId3"/>
          <a:srcRect t="12441" r="473" b="9359"/>
          <a:stretch>
            <a:fillRect/>
          </a:stretch>
        </p:blipFill>
        <p:spPr bwMode="auto">
          <a:xfrm>
            <a:off x="4857752" y="571480"/>
            <a:ext cx="402325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14950"/>
            <a:ext cx="8858280" cy="10715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Взаимодействие педагогов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на </a:t>
            </a:r>
            <a:r>
              <a:rPr lang="ru-RU" sz="4000" dirty="0" err="1" smtClean="0">
                <a:solidFill>
                  <a:srgbClr val="002060"/>
                </a:solidFill>
              </a:rPr>
              <a:t>тьюторском</a:t>
            </a:r>
            <a:r>
              <a:rPr lang="ru-RU" sz="4000" dirty="0" smtClean="0">
                <a:solidFill>
                  <a:srgbClr val="002060"/>
                </a:solidFill>
              </a:rPr>
              <a:t> совете</a:t>
            </a:r>
            <a:endParaRPr lang="ru-RU" sz="4000" dirty="0" smtClean="0">
              <a:solidFill>
                <a:srgbClr val="002060"/>
              </a:solidFill>
              <a:latin typeface="Cambri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911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8582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Используемые формы и технологии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cs typeface="Andalus" pitchFamily="18" charset="-78"/>
              </a:rPr>
              <a:t> </a:t>
            </a:r>
            <a:endParaRPr lang="ru-RU" sz="4000" dirty="0" smtClean="0">
              <a:solidFill>
                <a:srgbClr val="003366"/>
              </a:solidFill>
              <a:latin typeface="Cambria" pitchFamily="18" charset="0"/>
              <a:cs typeface="Andalus" pitchFamily="18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5" y="1714488"/>
            <a:ext cx="7786742" cy="45005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66"/>
                </a:solidFill>
              </a:rPr>
              <a:t>методы активного обучения - дискуссии в малых группах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66"/>
                </a:solidFill>
              </a:rPr>
              <a:t> мозговой штурм,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66"/>
                </a:solidFill>
              </a:rPr>
              <a:t>анализ конкретных ситуаций,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66"/>
                </a:solidFill>
              </a:rPr>
              <a:t>ролевые игры,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66"/>
                </a:solidFill>
              </a:rPr>
              <a:t>тренинги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3366"/>
                </a:solidFill>
              </a:rPr>
              <a:t>кейс-метод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3600" dirty="0" smtClean="0">
              <a:solidFill>
                <a:srgbClr val="00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309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Andalus</vt:lpstr>
      <vt:lpstr>Arial</vt:lpstr>
      <vt:lpstr>Calibri</vt:lpstr>
      <vt:lpstr>Cambria</vt:lpstr>
      <vt:lpstr>Comic Sans MS</vt:lpstr>
      <vt:lpstr>Impact</vt:lpstr>
      <vt:lpstr>Times New Roman</vt:lpstr>
      <vt:lpstr>Wingdings</vt:lpstr>
      <vt:lpstr>NewsPrint</vt:lpstr>
      <vt:lpstr>                        «ПРЕВРАЩАЙТЕ                                      ЗАТРУДНЕНИЯ В ЗАДАЧИ!»    ТЕХНОЛОГИЯ ТЬЮТОРСКОГО СОПРОВОЖДЕНИЯ ПЕДАГОГОВ</vt:lpstr>
      <vt:lpstr> Идея технологии</vt:lpstr>
      <vt:lpstr>Цель</vt:lpstr>
      <vt:lpstr>Задачи</vt:lpstr>
      <vt:lpstr>Презентация PowerPoint</vt:lpstr>
      <vt:lpstr>Проблемы и трудности педагогов </vt:lpstr>
      <vt:lpstr>Презентация PowerPoint</vt:lpstr>
      <vt:lpstr>      Взаимодействие педагогов  на тьюторском совете</vt:lpstr>
      <vt:lpstr>      Используемые формы и технологии  </vt:lpstr>
      <vt:lpstr>Презентация PowerPoint</vt:lpstr>
      <vt:lpstr>Тьютор должен владеть специальными компетенциями</vt:lpstr>
      <vt:lpstr>Результативность</vt:lpstr>
      <vt:lpstr>     Желаем                                  творческих успехов ! </vt:lpstr>
    </vt:vector>
  </TitlesOfParts>
  <Company>sp3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УПРАВЛЕНЧЕСКИЙ ПРОЕКТ «ПОДДЕРЖКА И РАЗВИТИЕ КАДРОВОГО ПОТЕНЦИАЛА»</dc:title>
  <dc:creator>windows xp</dc:creator>
  <cp:lastModifiedBy>User</cp:lastModifiedBy>
  <cp:revision>263</cp:revision>
  <dcterms:created xsi:type="dcterms:W3CDTF">2012-12-11T16:48:00Z</dcterms:created>
  <dcterms:modified xsi:type="dcterms:W3CDTF">2021-04-20T19:52:04Z</dcterms:modified>
</cp:coreProperties>
</file>